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Roboto Black"/>
      <p:bold r:id="rId52"/>
      <p:boldItalic r:id="rId53"/>
    </p:embeddedFont>
    <p:embeddedFont>
      <p:font typeface="Roboto"/>
      <p:regular r:id="rId54"/>
      <p:bold r:id="rId55"/>
      <p:italic r:id="rId56"/>
      <p:boldItalic r:id="rId57"/>
    </p:embeddedFont>
    <p:embeddedFont>
      <p:font typeface="Source Code Pro"/>
      <p:regular r:id="rId58"/>
      <p:bold r:id="rId59"/>
    </p:embeddedFont>
    <p:embeddedFont>
      <p:font typeface="Oswald"/>
      <p:regular r:id="rId60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Oswal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swald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RobotoBlack-boldItalic.fntdata"/><Relationship Id="rId52" Type="http://schemas.openxmlformats.org/officeDocument/2006/relationships/font" Target="fonts/RobotoBlack-bold.fntdata"/><Relationship Id="rId11" Type="http://schemas.openxmlformats.org/officeDocument/2006/relationships/slide" Target="slides/slide7.xml"/><Relationship Id="rId55" Type="http://schemas.openxmlformats.org/officeDocument/2006/relationships/font" Target="fonts/Roboto-bold.fntdata"/><Relationship Id="rId10" Type="http://schemas.openxmlformats.org/officeDocument/2006/relationships/slide" Target="slides/slide6.xml"/><Relationship Id="rId54" Type="http://schemas.openxmlformats.org/officeDocument/2006/relationships/font" Target="fonts/Roboto-regular.fntdata"/><Relationship Id="rId13" Type="http://schemas.openxmlformats.org/officeDocument/2006/relationships/slide" Target="slides/slide9.xml"/><Relationship Id="rId57" Type="http://schemas.openxmlformats.org/officeDocument/2006/relationships/font" Target="fonts/Roboto-boldItalic.fntdata"/><Relationship Id="rId12" Type="http://schemas.openxmlformats.org/officeDocument/2006/relationships/slide" Target="slides/slide8.xml"/><Relationship Id="rId56" Type="http://schemas.openxmlformats.org/officeDocument/2006/relationships/font" Target="fonts/Roboto-italic.fntdata"/><Relationship Id="rId15" Type="http://schemas.openxmlformats.org/officeDocument/2006/relationships/slide" Target="slides/slide11.xml"/><Relationship Id="rId59" Type="http://schemas.openxmlformats.org/officeDocument/2006/relationships/font" Target="fonts/SourceCodePro-bold.fntdata"/><Relationship Id="rId14" Type="http://schemas.openxmlformats.org/officeDocument/2006/relationships/slide" Target="slides/slide10.xml"/><Relationship Id="rId58" Type="http://schemas.openxmlformats.org/officeDocument/2006/relationships/font" Target="fonts/SourceCodePro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Raising budget a certain amount does not always give revenue increase in the same amount.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factors affect success / flop.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possible that a large investment comes with a large flop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vs popularity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vs vote count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Raise in budget doesn’t not necessarily give your movie more publicity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of word appearance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one production company dominates another company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dataset came in two files, each with 5000 records with one movie per line.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 CSV file has Cast and Crew columns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Movies dataset had: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Genres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Original Language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Popularity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Production Countries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Release date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Revenue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Runtime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Vote Average (out of 10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Vote Count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Remove lines with NA values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Take only months of release date and categorize into “holiday” month binary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Count number of languages in each movie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Binary column for whether or not movie in produced in English (or not)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Binary column for each of top 6 frequent countries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Each genre (18 different ones) gets its own dummy variable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After normalizing the JSON data,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Crew is checked to see if director(s) is in top 100 directors (ranking list from IMDB)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Dummy variable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CAST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Gender ratio of full cast measured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Actors of cast checked to see if any actors are in top 100 actors (ranking list from IMDB)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hape 52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Shape 53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Shape 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hape 2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Shape 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hape 34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Shape 35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jpg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Relationship Id="rId4" Type="http://schemas.openxmlformats.org/officeDocument/2006/relationships/image" Target="../media/image35.png"/><Relationship Id="rId5" Type="http://schemas.openxmlformats.org/officeDocument/2006/relationships/image" Target="../media/image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jpg"/><Relationship Id="rId4" Type="http://schemas.openxmlformats.org/officeDocument/2006/relationships/image" Target="../media/image27.png"/><Relationship Id="rId5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1.jpg"/><Relationship Id="rId5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Relationship Id="rId4" Type="http://schemas.openxmlformats.org/officeDocument/2006/relationships/image" Target="../media/image1.jpg"/><Relationship Id="rId5" Type="http://schemas.openxmlformats.org/officeDocument/2006/relationships/image" Target="../media/image34.png"/><Relationship Id="rId6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6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themoviedb.org/" TargetMode="External"/><Relationship Id="rId4" Type="http://schemas.openxmlformats.org/officeDocument/2006/relationships/hyperlink" Target="https://drsimonj.svbtle.com/ridge-regression-with-glmnet" TargetMode="External"/><Relationship Id="rId5" Type="http://schemas.openxmlformats.org/officeDocument/2006/relationships/hyperlink" Target="https://www.r-bloggers.com/ridge-regression-and-the-lasso/" TargetMode="External"/><Relationship Id="rId6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gif"/><Relationship Id="rId4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Relationship Id="rId5" Type="http://schemas.openxmlformats.org/officeDocument/2006/relationships/image" Target="../media/image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Relationship Id="rId4" Type="http://schemas.openxmlformats.org/officeDocument/2006/relationships/image" Target="../media/image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4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42.png"/><Relationship Id="rId5" Type="http://schemas.openxmlformats.org/officeDocument/2006/relationships/image" Target="../media/image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45.png"/><Relationship Id="rId5" Type="http://schemas.openxmlformats.org/officeDocument/2006/relationships/image" Target="../media/image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Relationship Id="rId4" Type="http://schemas.openxmlformats.org/officeDocument/2006/relationships/image" Target="../media/image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430800" y="18135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Predicting Movie Revenue</a:t>
            </a:r>
            <a:endParaRPr/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50325"/>
            <a:ext cx="9144000" cy="159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159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Shape 66"/>
          <p:cNvSpPr txBox="1"/>
          <p:nvPr/>
        </p:nvSpPr>
        <p:spPr>
          <a:xfrm>
            <a:off x="3936125" y="3051725"/>
            <a:ext cx="47835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Credits: Brandon, Melvin, Nandini, Nishant </a:t>
            </a:r>
            <a:endParaRPr b="1"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197025" y="1001725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</a:t>
            </a:r>
            <a:endParaRPr/>
          </a:p>
        </p:txBody>
      </p:sp>
      <p:sp>
        <p:nvSpPr>
          <p:cNvPr id="174" name="Shape 17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Let’s have a look at the </a:t>
            </a:r>
            <a:r>
              <a:rPr lang="en"/>
              <a:t>dataset</a:t>
            </a:r>
            <a:r>
              <a:rPr lang="en"/>
              <a:t> in terms of Visualizations </a:t>
            </a: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0288" y="3127350"/>
            <a:ext cx="1465275" cy="146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158425" y="143060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model is needed because there is not a perfect correlation between Budget and </a:t>
            </a:r>
            <a:r>
              <a:rPr lang="en"/>
              <a:t>Revenue</a:t>
            </a:r>
            <a:r>
              <a:rPr lang="en"/>
              <a:t>. Large investments risk large flops. </a:t>
            </a:r>
            <a:endParaRPr/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</a:t>
            </a:r>
            <a:r>
              <a:rPr lang="en"/>
              <a:t> Revenue &amp; Budget</a:t>
            </a: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1851925" y="3467275"/>
            <a:ext cx="1187400" cy="73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Flops</a:t>
            </a:r>
            <a:endParaRPr/>
          </a:p>
        </p:txBody>
      </p:sp>
      <p:sp>
        <p:nvSpPr>
          <p:cNvPr id="184" name="Shape 184"/>
          <p:cNvSpPr/>
          <p:nvPr/>
        </p:nvSpPr>
        <p:spPr>
          <a:xfrm>
            <a:off x="1851925" y="2727450"/>
            <a:ext cx="1187400" cy="733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Blockbuster</a:t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664525" y="3467275"/>
            <a:ext cx="1187400" cy="7335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</a:t>
            </a: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664525" y="2727450"/>
            <a:ext cx="1187400" cy="7335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Miracle</a:t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6700" y="2175075"/>
            <a:ext cx="4674876" cy="288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5075"/>
            <a:ext cx="4336350" cy="31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0600" y="1615075"/>
            <a:ext cx="4444899" cy="318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Budget with popularity and vote_count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month has seen maximum release of movies ?</a:t>
            </a:r>
            <a:endParaRPr/>
          </a:p>
        </p:txBody>
      </p:sp>
      <p:pic>
        <p:nvPicPr>
          <p:cNvPr id="202" name="Shape 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575" y="1207475"/>
            <a:ext cx="6041364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311700" y="372500"/>
            <a:ext cx="36024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Genres - Word Cloud</a:t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25" y="1462300"/>
            <a:ext cx="4639250" cy="327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Shape 210"/>
          <p:cNvSpPr txBox="1"/>
          <p:nvPr>
            <p:ph type="title"/>
          </p:nvPr>
        </p:nvSpPr>
        <p:spPr>
          <a:xfrm>
            <a:off x="4835675" y="601100"/>
            <a:ext cx="36024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Company</a:t>
            </a:r>
            <a:r>
              <a:rPr lang="en"/>
              <a:t> - Word Cloud</a:t>
            </a:r>
            <a:endParaRPr/>
          </a:p>
        </p:txBody>
      </p:sp>
      <p:pic>
        <p:nvPicPr>
          <p:cNvPr id="211" name="Shape 2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7187" y="1552475"/>
            <a:ext cx="4539374" cy="2804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Compare Revenue and vote count with runtime and popularity</a:t>
            </a:r>
            <a:endParaRPr sz="2400"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9" name="Shape 2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500" y="1418450"/>
            <a:ext cx="4424025" cy="34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5525" y="1418450"/>
            <a:ext cx="4321027" cy="35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opularity vs Budget are not highly correlated</a:t>
            </a:r>
            <a:r>
              <a:rPr lang="en"/>
              <a:t> </a:t>
            </a:r>
            <a:endParaRPr/>
          </a:p>
        </p:txBody>
      </p:sp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2850" y="1202975"/>
            <a:ext cx="6041364" cy="37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197025" y="1015775"/>
            <a:ext cx="4045200" cy="177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Predictive Modeling </a:t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75" y="221625"/>
            <a:ext cx="4416925" cy="492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 </a:t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1" name="Shape 241"/>
          <p:cNvSpPr txBox="1"/>
          <p:nvPr/>
        </p:nvSpPr>
        <p:spPr>
          <a:xfrm>
            <a:off x="311700" y="1523600"/>
            <a:ext cx="7396800" cy="32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Models used to start our exploration: </a:t>
            </a:r>
            <a:endParaRPr sz="24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Linear regression </a:t>
            </a:r>
            <a:endParaRPr sz="24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Lasso regression </a:t>
            </a:r>
            <a:endParaRPr sz="24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Ridge Regression </a:t>
            </a:r>
            <a:endParaRPr sz="24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Regression Trees </a:t>
            </a:r>
            <a:endParaRPr sz="240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Random Forest 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50" y="494700"/>
            <a:ext cx="7260649" cy="44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plot</a:t>
            </a:r>
            <a:endParaRPr/>
          </a:p>
        </p:txBody>
      </p:sp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Question</a:t>
            </a:r>
            <a:endParaRPr/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79200" y="1468825"/>
            <a:ext cx="8985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Leveraging common </a:t>
            </a:r>
            <a:r>
              <a:rPr lang="en" sz="2400"/>
              <a:t>metadata</a:t>
            </a:r>
            <a:r>
              <a:rPr lang="en" sz="2400"/>
              <a:t> about a film can we predict the expected </a:t>
            </a:r>
            <a:r>
              <a:rPr lang="en" sz="2400"/>
              <a:t>revenue</a:t>
            </a:r>
            <a:r>
              <a:rPr lang="en" sz="2400"/>
              <a:t>?</a:t>
            </a:r>
            <a:endParaRPr sz="24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25" y="2854225"/>
            <a:ext cx="35242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0615" y="3029425"/>
            <a:ext cx="3324635" cy="15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Predictors based on forward and backward selection</a:t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67525"/>
            <a:ext cx="8839197" cy="33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050" y="1375000"/>
            <a:ext cx="4453975" cy="351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7650" y="2451700"/>
            <a:ext cx="3866950" cy="11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175" y="1208050"/>
            <a:ext cx="6394826" cy="378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 on LM</a:t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900" y="1491025"/>
            <a:ext cx="4626951" cy="365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96700"/>
            <a:ext cx="4059500" cy="8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Regression</a:t>
            </a:r>
            <a:endParaRPr/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675" y="1025300"/>
            <a:ext cx="7325225" cy="402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311700" y="1439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Lasso Regression</a:t>
            </a:r>
            <a:endParaRPr/>
          </a:p>
        </p:txBody>
      </p:sp>
      <p:pic>
        <p:nvPicPr>
          <p:cNvPr id="291" name="Shape 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2650" y="1113100"/>
            <a:ext cx="4058250" cy="36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25" y="945775"/>
            <a:ext cx="4532776" cy="403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Trees</a:t>
            </a:r>
            <a:endParaRPr/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7875" y="996875"/>
            <a:ext cx="4381150" cy="396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1" name="Shape 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950" y="1447725"/>
            <a:ext cx="4235651" cy="17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288350"/>
            <a:ext cx="4235650" cy="17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075" y="1294775"/>
            <a:ext cx="7972258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Forests</a:t>
            </a:r>
            <a:endParaRPr/>
          </a:p>
        </p:txBody>
      </p:sp>
      <p:pic>
        <p:nvPicPr>
          <p:cNvPr id="315" name="Shape 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50" y="1307300"/>
            <a:ext cx="7080699" cy="367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1085350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79% </a:t>
            </a:r>
            <a:r>
              <a:rPr lang="en" sz="7200">
                <a:solidFill>
                  <a:schemeClr val="dk1"/>
                </a:solidFill>
              </a:rPr>
              <a:t>Accuracy</a:t>
            </a:r>
            <a:endParaRPr sz="7200">
              <a:solidFill>
                <a:schemeClr val="dk1"/>
              </a:solidFill>
            </a:endParaRP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Based upon testing on several models our best model was Random Forest with 79% Accuracy on test data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197025" y="1001725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Usage</a:t>
            </a:r>
            <a:endParaRPr/>
          </a:p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model could be leveraged by production companies for making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go / no-go screening decisions.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695" y="3593300"/>
            <a:ext cx="1214371" cy="13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2875" y="3593288"/>
            <a:ext cx="1361575" cy="117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4245" y="3784750"/>
            <a:ext cx="1639750" cy="9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9" name="Shape 329"/>
          <p:cNvSpPr txBox="1"/>
          <p:nvPr>
            <p:ph idx="2" type="body"/>
          </p:nvPr>
        </p:nvSpPr>
        <p:spPr>
          <a:xfrm>
            <a:off x="4644850" y="378600"/>
            <a:ext cx="4380900" cy="404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Leveraging the developed model </a:t>
            </a:r>
            <a:endParaRPr sz="1600"/>
          </a:p>
          <a:p>
            <a: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Production companies can make more insightful decisions on </a:t>
            </a:r>
            <a:r>
              <a:rPr lang="en" sz="1600"/>
              <a:t>whether</a:t>
            </a:r>
            <a:r>
              <a:rPr lang="en" sz="1600"/>
              <a:t> to fund a film.</a:t>
            </a:r>
            <a:endParaRPr sz="16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References</a:t>
            </a:r>
            <a:r>
              <a:rPr lang="en"/>
              <a:t>: </a:t>
            </a:r>
            <a:endParaRPr/>
          </a:p>
          <a:p>
            <a:pPr indent="-317500" lvl="0" marL="457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u="sng">
                <a:solidFill>
                  <a:srgbClr val="000000"/>
                </a:solidFill>
                <a:hlinkClick r:id="rId3"/>
              </a:rPr>
              <a:t>https://www.themoviedb.org/</a:t>
            </a:r>
            <a:endParaRPr sz="1400" u="sng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u="sng">
                <a:solidFill>
                  <a:srgbClr val="000000"/>
                </a:solidFill>
                <a:hlinkClick r:id="rId4"/>
              </a:rPr>
              <a:t>https://drsimonj.svbtle.com/ridge-regression-with-glmnet</a:t>
            </a:r>
            <a:endParaRPr sz="1400" u="sng">
              <a:solidFill>
                <a:srgbClr val="000000"/>
              </a:solidFill>
            </a:endParaRP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u="sng">
                <a:solidFill>
                  <a:srgbClr val="000000"/>
                </a:solidFill>
                <a:hlinkClick r:id="rId5"/>
              </a:rPr>
              <a:t>https://www.r-bloggers.com/ridge-regression-and-the-lasso/</a:t>
            </a:r>
            <a:endParaRPr sz="1400" u="sng">
              <a:solidFill>
                <a:srgbClr val="000000"/>
              </a:solidFill>
            </a:endParaRPr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u="sng">
                <a:solidFill>
                  <a:srgbClr val="000000"/>
                </a:solidFill>
              </a:rPr>
              <a:t>https://www.r-bloggers.com/random-forests-in-r/</a:t>
            </a:r>
            <a:endParaRPr sz="1400" u="sng">
              <a:solidFill>
                <a:srgbClr val="000000"/>
              </a:solidFill>
            </a:endParaRPr>
          </a:p>
        </p:txBody>
      </p:sp>
      <p:pic>
        <p:nvPicPr>
          <p:cNvPr id="330" name="Shape 3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Black"/>
                <a:ea typeface="Roboto Black"/>
                <a:cs typeface="Roboto Black"/>
                <a:sym typeface="Roboto Black"/>
              </a:rPr>
              <a:t>The End / Q&amp;A</a:t>
            </a:r>
            <a:endParaRPr/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50325"/>
            <a:ext cx="9144000" cy="159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0" y="0"/>
            <a:ext cx="9144000" cy="159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197025" y="1015775"/>
            <a:ext cx="4045200" cy="177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Backup</a:t>
            </a:r>
            <a:r>
              <a:rPr lang="en" sz="3600"/>
              <a:t> Slides </a:t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75" y="221625"/>
            <a:ext cx="4416925" cy="492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vs Budget &amp; TMDB score</a:t>
            </a:r>
            <a:endParaRPr/>
          </a:p>
        </p:txBody>
      </p:sp>
      <p:pic>
        <p:nvPicPr>
          <p:cNvPr id="351" name="Shape 3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50" y="1535050"/>
            <a:ext cx="4129524" cy="327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400" y="1549225"/>
            <a:ext cx="4309900" cy="3274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8839200" cy="3210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Scatter Plot for the Numeric Variables</a:t>
            </a:r>
            <a:endParaRPr/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50" y="1212225"/>
            <a:ext cx="8458625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372500"/>
            <a:ext cx="39951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TMDB score vs Budget</a:t>
            </a:r>
            <a:endParaRPr/>
          </a:p>
        </p:txBody>
      </p:sp>
      <p:pic>
        <p:nvPicPr>
          <p:cNvPr id="373" name="Shape 3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50" y="1214750"/>
            <a:ext cx="4707374" cy="36304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>
            <p:ph type="title"/>
          </p:nvPr>
        </p:nvSpPr>
        <p:spPr>
          <a:xfrm>
            <a:off x="5078025" y="372500"/>
            <a:ext cx="39951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voting</a:t>
            </a: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8255" y="1273150"/>
            <a:ext cx="4166495" cy="363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 vs popularity &amp; vote count</a:t>
            </a:r>
            <a:endParaRPr/>
          </a:p>
        </p:txBody>
      </p:sp>
      <p:pic>
        <p:nvPicPr>
          <p:cNvPr id="382" name="Shape 3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625" y="1200575"/>
            <a:ext cx="6041364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Residual plot on budget, vote_count &amp; popularity</a:t>
            </a:r>
            <a:endParaRPr/>
          </a:p>
        </p:txBody>
      </p:sp>
      <p:pic>
        <p:nvPicPr>
          <p:cNvPr id="389" name="Shape 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400"/>
            <a:ext cx="8679898" cy="3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vs Frequency</a:t>
            </a:r>
            <a:endParaRPr/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1313" y="1156550"/>
            <a:ext cx="6041364" cy="3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197025" y="1001725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75" y="221625"/>
            <a:ext cx="4416925" cy="492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and Train dataset</a:t>
            </a:r>
            <a:endParaRPr/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37350"/>
            <a:ext cx="8462076" cy="349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Normalizing Cast &amp; Crew</a:t>
            </a:r>
            <a:endParaRPr/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311700" y="1468825"/>
            <a:ext cx="87174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From the nested JSON, we determined if the cast &amp; crew contained top 100 Actors &amp; Directors. Data obtained from IMDB.</a:t>
            </a:r>
            <a:endParaRPr/>
          </a:p>
        </p:txBody>
      </p:sp>
      <p:pic>
        <p:nvPicPr>
          <p:cNvPr id="411" name="Shape 411"/>
          <p:cNvPicPr preferRelativeResize="0"/>
          <p:nvPr/>
        </p:nvPicPr>
        <p:blipFill rotWithShape="1">
          <a:blip r:embed="rId3">
            <a:alphaModFix/>
          </a:blip>
          <a:srcRect b="0" l="0" r="47652" t="0"/>
          <a:stretch/>
        </p:blipFill>
        <p:spPr>
          <a:xfrm>
            <a:off x="191575" y="2379393"/>
            <a:ext cx="3882351" cy="224368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Shape 412"/>
          <p:cNvSpPr/>
          <p:nvPr/>
        </p:nvSpPr>
        <p:spPr>
          <a:xfrm>
            <a:off x="4197900" y="3448175"/>
            <a:ext cx="945000" cy="56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3" name="Shape 4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5876" y="3409850"/>
            <a:ext cx="4177925" cy="63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Breakdown of top Actors &amp; Directors</a:t>
            </a:r>
            <a:endParaRPr/>
          </a:p>
        </p:txBody>
      </p:sp>
      <p:pic>
        <p:nvPicPr>
          <p:cNvPr id="420" name="Shape 4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1734" y="1556725"/>
            <a:ext cx="3920565" cy="28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49875"/>
            <a:ext cx="3605451" cy="2666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Process - Normalizing Dates</a:t>
            </a:r>
            <a:endParaRPr/>
          </a:p>
        </p:txBody>
      </p:sp>
      <p:pic>
        <p:nvPicPr>
          <p:cNvPr id="428" name="Shape 4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8275"/>
            <a:ext cx="8839202" cy="3050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Process - Language</a:t>
            </a:r>
            <a:endParaRPr/>
          </a:p>
        </p:txBody>
      </p:sp>
      <p:pic>
        <p:nvPicPr>
          <p:cNvPr id="435" name="Shape 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5525"/>
            <a:ext cx="8839200" cy="1942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Process - Production Location</a:t>
            </a:r>
            <a:endParaRPr/>
          </a:p>
        </p:txBody>
      </p:sp>
      <p:pic>
        <p:nvPicPr>
          <p:cNvPr id="442" name="Shape 4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1088"/>
            <a:ext cx="6769126" cy="23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825" y="3448150"/>
            <a:ext cx="4541226" cy="148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Shape 4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Process - Distinct Genres</a:t>
            </a:r>
            <a:endParaRPr/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02767"/>
            <a:ext cx="6306274" cy="3640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Process - Distinct Keywords</a:t>
            </a:r>
            <a:endParaRPr/>
          </a:p>
        </p:txBody>
      </p:sp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26625"/>
            <a:ext cx="8289331" cy="162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450" y="2860700"/>
            <a:ext cx="5514401" cy="21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Shape 4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 Set </a:t>
            </a:r>
            <a:endParaRPr/>
          </a:p>
        </p:txBody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311700" y="1468800"/>
            <a:ext cx="8520600" cy="36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Source: </a:t>
            </a:r>
            <a:r>
              <a:rPr lang="en" sz="1600" u="sng">
                <a:solidFill>
                  <a:srgbClr val="FF0000"/>
                </a:solidFill>
              </a:rPr>
              <a:t>https://www.kaggle.com/tmdb/tmdb-movie-metadata/data</a:t>
            </a:r>
            <a:endParaRPr sz="1600" u="sng">
              <a:solidFill>
                <a:srgbClr val="FF0000"/>
              </a:solidFill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Data Set contains 5000 records </a:t>
            </a:r>
            <a:r>
              <a:rPr lang="en" sz="1600"/>
              <a:t>representing</a:t>
            </a:r>
            <a:r>
              <a:rPr lang="en" sz="1600"/>
              <a:t> films, along with data from the credits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Fields:</a:t>
            </a:r>
            <a:endParaRPr/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025" y="2837750"/>
            <a:ext cx="8053949" cy="114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25" y="4298750"/>
            <a:ext cx="7794399" cy="47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/>
          <p:nvPr/>
        </p:nvSpPr>
        <p:spPr>
          <a:xfrm>
            <a:off x="1716925" y="2328025"/>
            <a:ext cx="2888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2175250" y="2546525"/>
            <a:ext cx="1549500" cy="47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2175250" y="2495650"/>
            <a:ext cx="1753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Number</a:t>
            </a:r>
            <a:r>
              <a:rPr lang="en" sz="1200"/>
              <a:t> </a:t>
            </a: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 views on the website 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4" name="Shape 104"/>
          <p:cNvCxnSpPr/>
          <p:nvPr/>
        </p:nvCxnSpPr>
        <p:spPr>
          <a:xfrm flipH="1" rot="10800000">
            <a:off x="1935175" y="3028850"/>
            <a:ext cx="558000" cy="35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Shape 105"/>
          <p:cNvCxnSpPr/>
          <p:nvPr/>
        </p:nvCxnSpPr>
        <p:spPr>
          <a:xfrm flipH="1" rot="10800000">
            <a:off x="5776425" y="2899625"/>
            <a:ext cx="890700" cy="89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Shape 106"/>
          <p:cNvSpPr/>
          <p:nvPr/>
        </p:nvSpPr>
        <p:spPr>
          <a:xfrm>
            <a:off x="6082000" y="2392750"/>
            <a:ext cx="1906200" cy="47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 txBox="1"/>
          <p:nvPr/>
        </p:nvSpPr>
        <p:spPr>
          <a:xfrm>
            <a:off x="5919250" y="2425325"/>
            <a:ext cx="2119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Movie Rating/ IMDB score</a:t>
            </a:r>
            <a:endParaRPr sz="12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</a:t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Movie data is </a:t>
            </a:r>
            <a:r>
              <a:rPr lang="en"/>
              <a:t>straightforward</a:t>
            </a:r>
            <a:r>
              <a:rPr lang="en"/>
              <a:t>, while the credits data set contains two columns of nested JSON containing the films cast and crew.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61576"/>
            <a:ext cx="9144000" cy="196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97025" y="1015775"/>
            <a:ext cx="4045200" cy="177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WRANGLING</a:t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7075" y="221625"/>
            <a:ext cx="4416925" cy="492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Process - Movies Data Set</a:t>
            </a:r>
            <a:endParaRPr/>
          </a:p>
        </p:txBody>
      </p:sp>
      <p:grpSp>
        <p:nvGrpSpPr>
          <p:cNvPr id="129" name="Shape 129"/>
          <p:cNvGrpSpPr/>
          <p:nvPr/>
        </p:nvGrpSpPr>
        <p:grpSpPr>
          <a:xfrm>
            <a:off x="6254516" y="1701268"/>
            <a:ext cx="2460300" cy="2460300"/>
            <a:chOff x="6254516" y="1318143"/>
            <a:chExt cx="2460300" cy="2460300"/>
          </a:xfrm>
        </p:grpSpPr>
        <p:sp>
          <p:nvSpPr>
            <p:cNvPr id="130" name="Shape 130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E116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Shape 131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E1165A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900">
                <a:solidFill>
                  <a:srgbClr val="E1165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Shape 132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Break out keywords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3" name="Shape 133"/>
          <p:cNvGrpSpPr/>
          <p:nvPr/>
        </p:nvGrpSpPr>
        <p:grpSpPr>
          <a:xfrm>
            <a:off x="4761418" y="1701268"/>
            <a:ext cx="2460300" cy="2460300"/>
            <a:chOff x="4761418" y="1318143"/>
            <a:chExt cx="2460300" cy="2460300"/>
          </a:xfrm>
        </p:grpSpPr>
        <p:sp>
          <p:nvSpPr>
            <p:cNvPr id="134" name="Shape 134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C413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C4134E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900">
                <a:solidFill>
                  <a:srgbClr val="C4134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Shape 136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Enumerate distinct genres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7" name="Shape 137"/>
          <p:cNvGrpSpPr/>
          <p:nvPr/>
        </p:nvGrpSpPr>
        <p:grpSpPr>
          <a:xfrm>
            <a:off x="3269751" y="1701268"/>
            <a:ext cx="2460300" cy="2460300"/>
            <a:chOff x="3269751" y="1318143"/>
            <a:chExt cx="2460300" cy="2460300"/>
          </a:xfrm>
        </p:grpSpPr>
        <p:sp>
          <p:nvSpPr>
            <p:cNvPr id="138" name="Shape 138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B61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B61249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900">
                <a:solidFill>
                  <a:srgbClr val="B6124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Shape 140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Normalize into English &amp; USA 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1" name="Shape 141"/>
          <p:cNvGrpSpPr/>
          <p:nvPr/>
        </p:nvGrpSpPr>
        <p:grpSpPr>
          <a:xfrm>
            <a:off x="1776626" y="1701268"/>
            <a:ext cx="2460300" cy="2460300"/>
            <a:chOff x="1776626" y="1318143"/>
            <a:chExt cx="2460300" cy="2460300"/>
          </a:xfrm>
        </p:grpSpPr>
        <p:grpSp>
          <p:nvGrpSpPr>
            <p:cNvPr id="142" name="Shape 142"/>
            <p:cNvGrpSpPr/>
            <p:nvPr/>
          </p:nvGrpSpPr>
          <p:grpSpPr>
            <a:xfrm>
              <a:off x="1776626" y="1318143"/>
              <a:ext cx="2460300" cy="2460300"/>
              <a:chOff x="1776626" y="1318143"/>
              <a:chExt cx="2460300" cy="2460300"/>
            </a:xfrm>
          </p:grpSpPr>
          <p:sp>
            <p:nvSpPr>
              <p:cNvPr id="143" name="Shape 143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rgbClr val="AC11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Shape 144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Normalize release_date  into “Holiday”</a:t>
                </a:r>
                <a:endParaRPr b="1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45" name="Shape 145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AC1145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900">
                <a:solidFill>
                  <a:srgbClr val="AC114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6" name="Shape 146"/>
          <p:cNvGrpSpPr/>
          <p:nvPr/>
        </p:nvGrpSpPr>
        <p:grpSpPr>
          <a:xfrm>
            <a:off x="284959" y="1701268"/>
            <a:ext cx="2460300" cy="2460300"/>
            <a:chOff x="284959" y="1318143"/>
            <a:chExt cx="2460300" cy="2460300"/>
          </a:xfrm>
        </p:grpSpPr>
        <p:sp>
          <p:nvSpPr>
            <p:cNvPr id="147" name="Shape 147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9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Shape 149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Remove NA values &amp; rows missing data</a:t>
              </a:r>
              <a:endParaRPr b="1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 Up Process - Credits Data Set</a:t>
            </a:r>
            <a:endParaRPr/>
          </a:p>
        </p:txBody>
      </p:sp>
      <p:grpSp>
        <p:nvGrpSpPr>
          <p:cNvPr id="156" name="Shape 156"/>
          <p:cNvGrpSpPr/>
          <p:nvPr/>
        </p:nvGrpSpPr>
        <p:grpSpPr>
          <a:xfrm>
            <a:off x="1383386" y="1768875"/>
            <a:ext cx="2547000" cy="2547000"/>
            <a:chOff x="1293736" y="1258050"/>
            <a:chExt cx="2547000" cy="2547000"/>
          </a:xfrm>
        </p:grpSpPr>
        <p:sp>
          <p:nvSpPr>
            <p:cNvPr id="157" name="Shape 157"/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840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840D35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1200">
                <a:solidFill>
                  <a:srgbClr val="840D3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Shape 159"/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Normalize JSON data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0" name="Shape 160"/>
          <p:cNvGrpSpPr/>
          <p:nvPr/>
        </p:nvGrpSpPr>
        <p:grpSpPr>
          <a:xfrm>
            <a:off x="3293608" y="1768875"/>
            <a:ext cx="2547000" cy="2547000"/>
            <a:chOff x="3203958" y="1258050"/>
            <a:chExt cx="2547000" cy="2547000"/>
          </a:xfrm>
        </p:grpSpPr>
        <p:sp>
          <p:nvSpPr>
            <p:cNvPr id="161" name="Shape 161"/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B61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Shape 162"/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B61249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1200">
                <a:solidFill>
                  <a:srgbClr val="B6124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Shape 163"/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Determine  Actors Info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4" name="Shape 164"/>
          <p:cNvGrpSpPr/>
          <p:nvPr/>
        </p:nvGrpSpPr>
        <p:grpSpPr>
          <a:xfrm>
            <a:off x="5213627" y="1768875"/>
            <a:ext cx="2547000" cy="2547000"/>
            <a:chOff x="5123977" y="1258050"/>
            <a:chExt cx="2547000" cy="2547000"/>
          </a:xfrm>
        </p:grpSpPr>
        <p:sp>
          <p:nvSpPr>
            <p:cNvPr id="165" name="Shape 165"/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fmla="val 50000" name="adj"/>
              </a:avLst>
            </a:prstGeom>
            <a:solidFill>
              <a:srgbClr val="E116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E1165A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1200">
                <a:solidFill>
                  <a:srgbClr val="E1165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7" name="Shape 167"/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Determine Directors Info</a:t>
              </a:r>
              <a:endParaRPr b="1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1625" y="36950"/>
            <a:ext cx="842375" cy="735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